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94" d="100"/>
          <a:sy n="94" d="100"/>
        </p:scale>
        <p:origin x="576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757B136-7A8B-DA07-9461-2095C08F639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175260" y="2162456"/>
              <a:ext cx="8793480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>
                  <a:solidFill>
                    <a:schemeClr val="bg1"/>
                  </a:solidFill>
                </a:rPr>
                <a:t>CP et CE1</a:t>
              </a:r>
            </a:p>
            <a:p>
              <a:pPr algn="ctr"/>
              <a:endParaRPr lang="fr-FR" sz="36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fais un complément avec la monnaie (CP).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le sens de la multiplication (CE1).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 51">
            <a:extLst>
              <a:ext uri="{FF2B5EF4-FFF2-40B4-BE49-F238E27FC236}">
                <a16:creationId xmlns:a16="http://schemas.microsoft.com/office/drawing/2014/main" id="{5DDCA555-D95D-9393-42D4-7D55706A8C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7757"/>
          <a:stretch>
            <a:fillRect/>
          </a:stretch>
        </p:blipFill>
        <p:spPr>
          <a:xfrm>
            <a:off x="7576357" y="1773623"/>
            <a:ext cx="1263542" cy="447108"/>
          </a:xfrm>
          <a:prstGeom prst="rect">
            <a:avLst/>
          </a:prstGeom>
        </p:spPr>
      </p:pic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34FC9D-EC7B-FA01-8998-7A77124526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641491" y="2220731"/>
            <a:ext cx="1080000" cy="1145380"/>
          </a:xfrm>
          <a:prstGeom prst="rect">
            <a:avLst/>
          </a:prstGeom>
          <a:ln w="28575"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6389F94-E7B1-7106-3C27-80FAC3A156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2181831" y="2245378"/>
            <a:ext cx="1080000" cy="1145380"/>
          </a:xfrm>
          <a:prstGeom prst="rect">
            <a:avLst/>
          </a:prstGeom>
          <a:ln w="28575">
            <a:noFill/>
          </a:ln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A32278E8-6F4F-F172-BED3-F264AE10A281}"/>
              </a:ext>
            </a:extLst>
          </p:cNvPr>
          <p:cNvSpPr/>
          <p:nvPr/>
        </p:nvSpPr>
        <p:spPr>
          <a:xfrm>
            <a:off x="242090" y="1846555"/>
            <a:ext cx="3735549" cy="4483124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1E0A102-1CD7-B48B-3CE3-DEBA56245C3A}"/>
              </a:ext>
            </a:extLst>
          </p:cNvPr>
          <p:cNvSpPr txBox="1"/>
          <p:nvPr/>
        </p:nvSpPr>
        <p:spPr>
          <a:xfrm>
            <a:off x="1473299" y="5821847"/>
            <a:ext cx="1446177" cy="101566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1236D00B-B54A-54BB-D04F-692DEE6D7C3C}"/>
              </a:ext>
            </a:extLst>
          </p:cNvPr>
          <p:cNvCxnSpPr>
            <a:cxnSpLocks/>
          </p:cNvCxnSpPr>
          <p:nvPr/>
        </p:nvCxnSpPr>
        <p:spPr>
          <a:xfrm>
            <a:off x="4532086" y="221942"/>
            <a:ext cx="0" cy="64491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0B7B410-4AEA-FBA7-A5F6-003932694571}"/>
              </a:ext>
            </a:extLst>
          </p:cNvPr>
          <p:cNvSpPr/>
          <p:nvPr/>
        </p:nvSpPr>
        <p:spPr>
          <a:xfrm>
            <a:off x="0" y="342399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E46FC1-8756-AD97-EF7C-3A315DF3821E}"/>
              </a:ext>
            </a:extLst>
          </p:cNvPr>
          <p:cNvSpPr/>
          <p:nvPr/>
        </p:nvSpPr>
        <p:spPr>
          <a:xfrm>
            <a:off x="8040562" y="335644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DDC1B7F-0319-AAAA-3110-AFF6538EA27A}"/>
              </a:ext>
            </a:extLst>
          </p:cNvPr>
          <p:cNvSpPr txBox="1"/>
          <p:nvPr/>
        </p:nvSpPr>
        <p:spPr>
          <a:xfrm>
            <a:off x="809445" y="300761"/>
            <a:ext cx="380247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Dessine la monnaie manquante pour faire la somme demandée.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413C45A-9EF8-124B-078F-23BBD4704214}"/>
              </a:ext>
            </a:extLst>
          </p:cNvPr>
          <p:cNvSpPr txBox="1"/>
          <p:nvPr/>
        </p:nvSpPr>
        <p:spPr>
          <a:xfrm>
            <a:off x="4611915" y="292262"/>
            <a:ext cx="334881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Écris sous forme d’une multiplication.</a:t>
            </a:r>
          </a:p>
        </p:txBody>
      </p:sp>
      <p:pic>
        <p:nvPicPr>
          <p:cNvPr id="51" name="Image 50">
            <a:extLst>
              <a:ext uri="{FF2B5EF4-FFF2-40B4-BE49-F238E27FC236}">
                <a16:creationId xmlns:a16="http://schemas.microsoft.com/office/drawing/2014/main" id="{D335403F-2546-D633-0E67-E42EC81A6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1915" y="1773623"/>
            <a:ext cx="2991153" cy="447108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BE1F29A5-14E9-7E19-9D10-7D992F3BFA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7757"/>
          <a:stretch>
            <a:fillRect/>
          </a:stretch>
        </p:blipFill>
        <p:spPr>
          <a:xfrm>
            <a:off x="7576357" y="2213010"/>
            <a:ext cx="1263542" cy="447108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0300E18A-2F7D-3FDD-9701-79DF72A0D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1915" y="2213010"/>
            <a:ext cx="2991153" cy="447108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F166C8E3-2772-289B-7189-4E55B16C67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7757"/>
          <a:stretch>
            <a:fillRect/>
          </a:stretch>
        </p:blipFill>
        <p:spPr>
          <a:xfrm>
            <a:off x="7576357" y="2652397"/>
            <a:ext cx="1263542" cy="447108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F5C44809-512A-33AD-E834-8AC108760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1915" y="2652397"/>
            <a:ext cx="2991153" cy="447108"/>
          </a:xfrm>
          <a:prstGeom prst="rect">
            <a:avLst/>
          </a:prstGeom>
        </p:spPr>
      </p:pic>
      <p:sp>
        <p:nvSpPr>
          <p:cNvPr id="57" name="ZoneTexte 56">
            <a:extLst>
              <a:ext uri="{FF2B5EF4-FFF2-40B4-BE49-F238E27FC236}">
                <a16:creationId xmlns:a16="http://schemas.microsoft.com/office/drawing/2014/main" id="{C434BAE7-4A35-FC7B-E5D4-09664A5E05E8}"/>
              </a:ext>
            </a:extLst>
          </p:cNvPr>
          <p:cNvSpPr txBox="1"/>
          <p:nvPr/>
        </p:nvSpPr>
        <p:spPr>
          <a:xfrm>
            <a:off x="5533801" y="3529274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B87789CC-460E-81D5-D397-CFE4F00E3111}"/>
              </a:ext>
            </a:extLst>
          </p:cNvPr>
          <p:cNvSpPr txBox="1"/>
          <p:nvPr/>
        </p:nvSpPr>
        <p:spPr>
          <a:xfrm>
            <a:off x="5533801" y="4776184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348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5/5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153883B-9178-4496-3067-080C8A75A9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79" y="3207210"/>
            <a:ext cx="1896741" cy="95726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D4FF39F-F3D8-4864-7145-B8FB8DED440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232" y="4456563"/>
            <a:ext cx="638675" cy="63790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9B7FC0C-68B5-2AB6-D29B-150F0A56233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733230" y="1548150"/>
            <a:ext cx="1080000" cy="1145380"/>
          </a:xfrm>
          <a:prstGeom prst="rect">
            <a:avLst/>
          </a:prstGeom>
          <a:ln w="28575"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E412785-EE58-A832-9767-07892F732E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2273570" y="1572797"/>
            <a:ext cx="1080000" cy="1145380"/>
          </a:xfrm>
          <a:prstGeom prst="rect">
            <a:avLst/>
          </a:prstGeom>
          <a:ln w="28575"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BB108CE-B0EB-93D0-EEA5-9EFA6BD78A76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05E9C1-B6CB-C767-E677-4E3D1DEF5953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7A4AE3C-D312-60EE-7A00-212A7F861590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9DB090F2-E8A9-B6DA-6CC2-72EB7A955621}"/>
              </a:ext>
            </a:extLst>
          </p:cNvPr>
          <p:cNvSpPr/>
          <p:nvPr/>
        </p:nvSpPr>
        <p:spPr>
          <a:xfrm>
            <a:off x="242090" y="1399046"/>
            <a:ext cx="3735549" cy="493063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AE9E832-6733-874C-184A-DB3F15755390}"/>
              </a:ext>
            </a:extLst>
          </p:cNvPr>
          <p:cNvSpPr txBox="1"/>
          <p:nvPr/>
        </p:nvSpPr>
        <p:spPr>
          <a:xfrm>
            <a:off x="1473299" y="5821847"/>
            <a:ext cx="1446177" cy="101566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45939FB1-1BC1-C5C0-79DC-CF76B6C65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636" y="267012"/>
            <a:ext cx="2746404" cy="57698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8EDE49B-9870-9500-A382-9664D0B626A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7757"/>
          <a:stretch>
            <a:fillRect/>
          </a:stretch>
        </p:blipFill>
        <p:spPr>
          <a:xfrm>
            <a:off x="7576357" y="1773623"/>
            <a:ext cx="1263542" cy="44710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F6DEAEB-03E6-D6ED-51FF-7A41FDA2F4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1915" y="1773623"/>
            <a:ext cx="2991153" cy="44710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4B85C6C7-8C4E-7D82-662F-040A19CEFDC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7757"/>
          <a:stretch>
            <a:fillRect/>
          </a:stretch>
        </p:blipFill>
        <p:spPr>
          <a:xfrm>
            <a:off x="7576357" y="2213010"/>
            <a:ext cx="1263542" cy="447108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E6006415-4959-08DD-3DB1-CBAD32812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1915" y="2213010"/>
            <a:ext cx="2991153" cy="447108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7FD3E578-BE66-C741-7A40-F393C4B8B1C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7757"/>
          <a:stretch>
            <a:fillRect/>
          </a:stretch>
        </p:blipFill>
        <p:spPr>
          <a:xfrm>
            <a:off x="7576357" y="2652397"/>
            <a:ext cx="1263542" cy="447108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66BD24F0-DBDD-D1A9-A7DF-6EC98C76C0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1915" y="2652397"/>
            <a:ext cx="2991153" cy="447108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0F0938B6-3F0D-4724-BF5F-176425D5D816}"/>
              </a:ext>
            </a:extLst>
          </p:cNvPr>
          <p:cNvSpPr txBox="1"/>
          <p:nvPr/>
        </p:nvSpPr>
        <p:spPr>
          <a:xfrm>
            <a:off x="5492195" y="3978320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3 × 10 = 30</a:t>
            </a:r>
          </a:p>
          <a:p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271754B6-7794-00A9-87B1-3333C775779F}"/>
              </a:ext>
            </a:extLst>
          </p:cNvPr>
          <p:cNvSpPr txBox="1"/>
          <p:nvPr/>
        </p:nvSpPr>
        <p:spPr>
          <a:xfrm>
            <a:off x="5424264" y="4935144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10 × 3 = 30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69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1/5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57FAA05-4E8A-BCF5-9A63-B672BA46AB5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33" y="2711891"/>
            <a:ext cx="966375" cy="96521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C40041B-9F34-BA6B-A4C7-4AF45E81D50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837" y="2277863"/>
            <a:ext cx="966376" cy="965215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242090" y="1973296"/>
            <a:ext cx="3735549" cy="435638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1473300" y="5821847"/>
            <a:ext cx="1264204" cy="101566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5€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17D40F-5D88-6B17-2834-2830F808E030}"/>
              </a:ext>
            </a:extLst>
          </p:cNvPr>
          <p:cNvSpPr/>
          <p:nvPr/>
        </p:nvSpPr>
        <p:spPr>
          <a:xfrm>
            <a:off x="0" y="342399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A4A90F-9940-6CBE-ECD4-7DBE7D0694FF}"/>
              </a:ext>
            </a:extLst>
          </p:cNvPr>
          <p:cNvSpPr/>
          <p:nvPr/>
        </p:nvSpPr>
        <p:spPr>
          <a:xfrm>
            <a:off x="8040562" y="335644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0FE095C-F1B2-35F1-ED37-4B5D5ECCD60D}"/>
              </a:ext>
            </a:extLst>
          </p:cNvPr>
          <p:cNvCxnSpPr>
            <a:cxnSpLocks/>
          </p:cNvCxnSpPr>
          <p:nvPr/>
        </p:nvCxnSpPr>
        <p:spPr>
          <a:xfrm>
            <a:off x="4532086" y="342399"/>
            <a:ext cx="0" cy="632866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56FA6E1B-7B89-5955-6CC9-0F102445CFC5}"/>
              </a:ext>
            </a:extLst>
          </p:cNvPr>
          <p:cNvSpPr txBox="1"/>
          <p:nvPr/>
        </p:nvSpPr>
        <p:spPr>
          <a:xfrm>
            <a:off x="809445" y="300761"/>
            <a:ext cx="380247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Dessine la monnaie manquante pour faire la somme demandée.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B96D3C6-8299-4C34-ADAB-261F65FD859A}"/>
              </a:ext>
            </a:extLst>
          </p:cNvPr>
          <p:cNvSpPr txBox="1"/>
          <p:nvPr/>
        </p:nvSpPr>
        <p:spPr>
          <a:xfrm>
            <a:off x="4611915" y="292262"/>
            <a:ext cx="334881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Écris sous forme d’une multiplication.</a:t>
            </a:r>
          </a:p>
        </p:txBody>
      </p:sp>
      <p:pic>
        <p:nvPicPr>
          <p:cNvPr id="32" name="Graphique 31">
            <a:extLst>
              <a:ext uri="{FF2B5EF4-FFF2-40B4-BE49-F238E27FC236}">
                <a16:creationId xmlns:a16="http://schemas.microsoft.com/office/drawing/2014/main" id="{00856276-E89F-624C-AE2B-5229065C9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95386" y="1499284"/>
            <a:ext cx="762734" cy="948024"/>
          </a:xfrm>
          <a:prstGeom prst="rect">
            <a:avLst/>
          </a:prstGeom>
        </p:spPr>
      </p:pic>
      <p:pic>
        <p:nvPicPr>
          <p:cNvPr id="33" name="Graphique 32">
            <a:extLst>
              <a:ext uri="{FF2B5EF4-FFF2-40B4-BE49-F238E27FC236}">
                <a16:creationId xmlns:a16="http://schemas.microsoft.com/office/drawing/2014/main" id="{921F1799-1E6C-98D8-D343-C59119F9B7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80098" y="1499284"/>
            <a:ext cx="762734" cy="948024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D91652DA-6956-C6D0-A66D-D9DD662A4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64810" y="1499284"/>
            <a:ext cx="762734" cy="948024"/>
          </a:xfrm>
          <a:prstGeom prst="rect">
            <a:avLst/>
          </a:prstGeom>
        </p:spPr>
      </p:pic>
      <p:pic>
        <p:nvPicPr>
          <p:cNvPr id="35" name="Graphique 34">
            <a:extLst>
              <a:ext uri="{FF2B5EF4-FFF2-40B4-BE49-F238E27FC236}">
                <a16:creationId xmlns:a16="http://schemas.microsoft.com/office/drawing/2014/main" id="{C3D18506-2043-AB21-6791-A6E5914BC8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95386" y="2535532"/>
            <a:ext cx="762734" cy="948024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9E5A12D2-E035-B9F9-9153-1BC31FAAD3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80098" y="2535532"/>
            <a:ext cx="762734" cy="948024"/>
          </a:xfrm>
          <a:prstGeom prst="rect">
            <a:avLst/>
          </a:prstGeom>
        </p:spPr>
      </p:pic>
      <p:pic>
        <p:nvPicPr>
          <p:cNvPr id="37" name="Graphique 36">
            <a:extLst>
              <a:ext uri="{FF2B5EF4-FFF2-40B4-BE49-F238E27FC236}">
                <a16:creationId xmlns:a16="http://schemas.microsoft.com/office/drawing/2014/main" id="{164D1205-99D8-05FF-D38C-AA77D3AFE2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64810" y="2535532"/>
            <a:ext cx="762734" cy="948024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3CB81129-091C-BE8A-F6F2-0F89B5ED1129}"/>
              </a:ext>
            </a:extLst>
          </p:cNvPr>
          <p:cNvSpPr txBox="1"/>
          <p:nvPr/>
        </p:nvSpPr>
        <p:spPr>
          <a:xfrm>
            <a:off x="5534708" y="3856695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B095A7B4-D301-8070-1643-0E4EAEA9CA6C}"/>
              </a:ext>
            </a:extLst>
          </p:cNvPr>
          <p:cNvSpPr txBox="1"/>
          <p:nvPr/>
        </p:nvSpPr>
        <p:spPr>
          <a:xfrm>
            <a:off x="5534708" y="5103605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636" y="267012"/>
            <a:ext cx="2746404" cy="57698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3F0A1E7-5034-2AED-D3A0-D7572F40D5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656235" y="3370016"/>
            <a:ext cx="1205224" cy="127818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F87A1D7-E50E-F448-6713-1B0797E009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474" y="3370016"/>
            <a:ext cx="1016885" cy="101566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643B3C7-28F7-F4E0-A648-89D8CDFEE5D7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A86115-32F8-8E9D-89C5-323D1E558465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13B32F98-2C73-F730-69F8-FF487003AD77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FB49FADF-351B-D71F-2931-0A1859B959C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06" y="1973296"/>
            <a:ext cx="966375" cy="96521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CD92C6D-F9F1-0F44-ED1E-0E564BDFB47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810" y="1539268"/>
            <a:ext cx="966376" cy="965215"/>
          </a:xfrm>
          <a:prstGeom prst="rect">
            <a:avLst/>
          </a:prstGeom>
        </p:spPr>
      </p:pic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9C85DC7-F039-4B25-55D9-497C7BD193C5}"/>
              </a:ext>
            </a:extLst>
          </p:cNvPr>
          <p:cNvSpPr/>
          <p:nvPr/>
        </p:nvSpPr>
        <p:spPr>
          <a:xfrm>
            <a:off x="242090" y="1399046"/>
            <a:ext cx="3735549" cy="493063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9E782F0-CCAB-AF23-FDC8-E0959350149D}"/>
              </a:ext>
            </a:extLst>
          </p:cNvPr>
          <p:cNvSpPr txBox="1"/>
          <p:nvPr/>
        </p:nvSpPr>
        <p:spPr>
          <a:xfrm>
            <a:off x="1473300" y="5821847"/>
            <a:ext cx="1264204" cy="101566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5€</a:t>
            </a: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6082C8B5-20D7-F61B-0C1C-E611E8EDE0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95386" y="1499284"/>
            <a:ext cx="762734" cy="948024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73467EE8-82FC-50CA-9F3B-E62BF10062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80098" y="1499284"/>
            <a:ext cx="762734" cy="948024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BF77AE6D-57FD-B4CA-41FB-3E90270B83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64810" y="1499284"/>
            <a:ext cx="762734" cy="948024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74EBF6C0-EBE8-2C06-51AA-B291530523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95386" y="2535532"/>
            <a:ext cx="762734" cy="948024"/>
          </a:xfrm>
          <a:prstGeom prst="rect">
            <a:avLst/>
          </a:prstGeom>
        </p:spPr>
      </p:pic>
      <p:pic>
        <p:nvPicPr>
          <p:cNvPr id="23" name="Graphique 22">
            <a:extLst>
              <a:ext uri="{FF2B5EF4-FFF2-40B4-BE49-F238E27FC236}">
                <a16:creationId xmlns:a16="http://schemas.microsoft.com/office/drawing/2014/main" id="{B3F369D6-3961-5ADE-F4D2-AFA2F3A58D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80098" y="2535532"/>
            <a:ext cx="762734" cy="948024"/>
          </a:xfrm>
          <a:prstGeom prst="rect">
            <a:avLst/>
          </a:prstGeom>
        </p:spPr>
      </p:pic>
      <p:pic>
        <p:nvPicPr>
          <p:cNvPr id="24" name="Graphique 23">
            <a:extLst>
              <a:ext uri="{FF2B5EF4-FFF2-40B4-BE49-F238E27FC236}">
                <a16:creationId xmlns:a16="http://schemas.microsoft.com/office/drawing/2014/main" id="{BE8FDEE3-FDCA-B546-89DD-EC7E09277A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64810" y="2535532"/>
            <a:ext cx="762734" cy="948024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B03DE327-B535-EE02-A488-58CD6D60262B}"/>
              </a:ext>
            </a:extLst>
          </p:cNvPr>
          <p:cNvSpPr txBox="1"/>
          <p:nvPr/>
        </p:nvSpPr>
        <p:spPr>
          <a:xfrm>
            <a:off x="5695386" y="3856695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2 × 3 = 6</a:t>
            </a:r>
          </a:p>
          <a:p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3D68BB5-4E72-01F8-16FA-312F2642ED0D}"/>
              </a:ext>
            </a:extLst>
          </p:cNvPr>
          <p:cNvSpPr txBox="1"/>
          <p:nvPr/>
        </p:nvSpPr>
        <p:spPr>
          <a:xfrm>
            <a:off x="5695386" y="5103605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3 × 2 = 6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73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2/5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57FAA05-4E8A-BCF5-9A63-B672BA46AB5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73" y="2429685"/>
            <a:ext cx="1016885" cy="1015663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A937EBB-92D8-9567-58E0-B2577E9C18DE}"/>
              </a:ext>
            </a:extLst>
          </p:cNvPr>
          <p:cNvCxnSpPr>
            <a:cxnSpLocks/>
          </p:cNvCxnSpPr>
          <p:nvPr/>
        </p:nvCxnSpPr>
        <p:spPr>
          <a:xfrm>
            <a:off x="4532086" y="221942"/>
            <a:ext cx="0" cy="64491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9974E64-784E-FE7F-F9FB-E1F2D7B60B35}"/>
              </a:ext>
            </a:extLst>
          </p:cNvPr>
          <p:cNvSpPr/>
          <p:nvPr/>
        </p:nvSpPr>
        <p:spPr>
          <a:xfrm>
            <a:off x="242090" y="2084511"/>
            <a:ext cx="3735549" cy="4245168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9C13F8-E040-259D-7A78-B81518C035B5}"/>
              </a:ext>
            </a:extLst>
          </p:cNvPr>
          <p:cNvSpPr txBox="1"/>
          <p:nvPr/>
        </p:nvSpPr>
        <p:spPr>
          <a:xfrm>
            <a:off x="1473300" y="5821847"/>
            <a:ext cx="1264204" cy="101566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5€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2BA966-DFD2-07C5-EC82-F7675F445A38}"/>
              </a:ext>
            </a:extLst>
          </p:cNvPr>
          <p:cNvSpPr/>
          <p:nvPr/>
        </p:nvSpPr>
        <p:spPr>
          <a:xfrm>
            <a:off x="0" y="342399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1FA118-88F3-03DA-8595-31BF12D8465A}"/>
              </a:ext>
            </a:extLst>
          </p:cNvPr>
          <p:cNvSpPr/>
          <p:nvPr/>
        </p:nvSpPr>
        <p:spPr>
          <a:xfrm>
            <a:off x="8040562" y="335644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9FE2E37-5C80-DCA0-3D4D-B282BE6A2663}"/>
              </a:ext>
            </a:extLst>
          </p:cNvPr>
          <p:cNvSpPr txBox="1"/>
          <p:nvPr/>
        </p:nvSpPr>
        <p:spPr>
          <a:xfrm>
            <a:off x="809445" y="300761"/>
            <a:ext cx="380247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Dessine la monnaie manquante pour faire la somme demandée.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95C205B-50C0-08BA-07E6-8C72DF6044BC}"/>
              </a:ext>
            </a:extLst>
          </p:cNvPr>
          <p:cNvSpPr txBox="1"/>
          <p:nvPr/>
        </p:nvSpPr>
        <p:spPr>
          <a:xfrm>
            <a:off x="4611915" y="292262"/>
            <a:ext cx="334881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Écris sous forme d’une multiplication.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2400FE0C-F114-67E9-372B-900A8A30A2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05" b="50000"/>
          <a:stretch/>
        </p:blipFill>
        <p:spPr>
          <a:xfrm rot="5400000">
            <a:off x="3534918" y="3151666"/>
            <a:ext cx="3720666" cy="110375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B90B8E5-D471-95BC-047C-72366F78091D}"/>
              </a:ext>
            </a:extLst>
          </p:cNvPr>
          <p:cNvSpPr txBox="1"/>
          <p:nvPr/>
        </p:nvSpPr>
        <p:spPr>
          <a:xfrm>
            <a:off x="6138390" y="2639933"/>
            <a:ext cx="30056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2686CEA-26B4-68DE-36A2-9D242564F9CF}"/>
              </a:ext>
            </a:extLst>
          </p:cNvPr>
          <p:cNvSpPr txBox="1"/>
          <p:nvPr/>
        </p:nvSpPr>
        <p:spPr>
          <a:xfrm>
            <a:off x="6138390" y="3886843"/>
            <a:ext cx="30056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17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3F0A1E7-5034-2AED-D3A0-D7572F40D5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576247" y="3000032"/>
            <a:ext cx="1151143" cy="122082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2170B29-A14D-CA48-9839-5E48E167B7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2499822" y="3000032"/>
            <a:ext cx="1151143" cy="122082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2090169-965C-FEBD-81CC-85220C21104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07" y="1671029"/>
            <a:ext cx="1016885" cy="101566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39CDFBD-BFFC-5FC1-2A38-8E25AC2ADDDE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395C5E-261D-A630-6E66-B5F18DA4BE18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1CF5D14-A261-AA1E-B9C6-AAC79A2B31E5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439541F-31FA-D6DA-4B2B-7DDEA2D22869}"/>
              </a:ext>
            </a:extLst>
          </p:cNvPr>
          <p:cNvSpPr/>
          <p:nvPr/>
        </p:nvSpPr>
        <p:spPr>
          <a:xfrm>
            <a:off x="242090" y="1399046"/>
            <a:ext cx="3735549" cy="493063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522A02A-1BC3-BB70-FDEA-60D8B34FE649}"/>
              </a:ext>
            </a:extLst>
          </p:cNvPr>
          <p:cNvSpPr txBox="1"/>
          <p:nvPr/>
        </p:nvSpPr>
        <p:spPr>
          <a:xfrm>
            <a:off x="1473300" y="5821847"/>
            <a:ext cx="1264204" cy="101566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5€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4D9F031A-AF64-25C5-844A-C2CBAD80E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636" y="267012"/>
            <a:ext cx="2746404" cy="57698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1F97560-DFAE-BFEE-91AC-4D25F2142E1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05" b="50000"/>
          <a:stretch/>
        </p:blipFill>
        <p:spPr>
          <a:xfrm rot="5400000">
            <a:off x="3534918" y="3151666"/>
            <a:ext cx="3720666" cy="1103753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EFD698FF-AB05-1BFA-8916-D4EFE854037F}"/>
              </a:ext>
            </a:extLst>
          </p:cNvPr>
          <p:cNvSpPr txBox="1"/>
          <p:nvPr/>
        </p:nvSpPr>
        <p:spPr>
          <a:xfrm>
            <a:off x="6258415" y="2686692"/>
            <a:ext cx="28635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2 × 6 = 12</a:t>
            </a:r>
          </a:p>
          <a:p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6A4EFB0-50EA-247E-AE7F-2F324C490AF2}"/>
              </a:ext>
            </a:extLst>
          </p:cNvPr>
          <p:cNvSpPr txBox="1"/>
          <p:nvPr/>
        </p:nvSpPr>
        <p:spPr>
          <a:xfrm>
            <a:off x="6258415" y="3933602"/>
            <a:ext cx="28635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6 × 2 = 12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176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F1346CE-F3B7-02B2-BF21-2365F420C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65" y="2340836"/>
            <a:ext cx="2190798" cy="1105668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25E21EE-7482-85B6-C94C-1617314A64DA}"/>
              </a:ext>
            </a:extLst>
          </p:cNvPr>
          <p:cNvSpPr/>
          <p:nvPr/>
        </p:nvSpPr>
        <p:spPr>
          <a:xfrm>
            <a:off x="242090" y="2068497"/>
            <a:ext cx="3735549" cy="426118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1834DD9-1FEE-D33A-06EA-BC7B0D905E3D}"/>
              </a:ext>
            </a:extLst>
          </p:cNvPr>
          <p:cNvSpPr txBox="1"/>
          <p:nvPr/>
        </p:nvSpPr>
        <p:spPr>
          <a:xfrm>
            <a:off x="1473299" y="5821847"/>
            <a:ext cx="1446177" cy="101566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F3B2332-4F1D-E288-5E89-720FB86B97D4}"/>
              </a:ext>
            </a:extLst>
          </p:cNvPr>
          <p:cNvCxnSpPr>
            <a:cxnSpLocks/>
          </p:cNvCxnSpPr>
          <p:nvPr/>
        </p:nvCxnSpPr>
        <p:spPr>
          <a:xfrm>
            <a:off x="4532086" y="221942"/>
            <a:ext cx="0" cy="64491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3AA98B67-F754-5A32-E79B-59AA69680EA0}"/>
              </a:ext>
            </a:extLst>
          </p:cNvPr>
          <p:cNvSpPr/>
          <p:nvPr/>
        </p:nvSpPr>
        <p:spPr>
          <a:xfrm>
            <a:off x="0" y="342399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6F03D6-1111-5BDC-7B2F-ED95138A2E82}"/>
              </a:ext>
            </a:extLst>
          </p:cNvPr>
          <p:cNvSpPr/>
          <p:nvPr/>
        </p:nvSpPr>
        <p:spPr>
          <a:xfrm>
            <a:off x="8040562" y="335644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5749C5E-9104-7D41-3509-677D5C3BD5ED}"/>
              </a:ext>
            </a:extLst>
          </p:cNvPr>
          <p:cNvSpPr txBox="1"/>
          <p:nvPr/>
        </p:nvSpPr>
        <p:spPr>
          <a:xfrm>
            <a:off x="809445" y="300761"/>
            <a:ext cx="380247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Dessine la monnaie manquante pour faire la somme demandée.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EEEE650-3CFA-32EF-A2B9-BBD4CC9BDEA9}"/>
              </a:ext>
            </a:extLst>
          </p:cNvPr>
          <p:cNvSpPr txBox="1"/>
          <p:nvPr/>
        </p:nvSpPr>
        <p:spPr>
          <a:xfrm>
            <a:off x="4611915" y="292262"/>
            <a:ext cx="334881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Écris sous forme d’une multiplication.</a:t>
            </a:r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C7C9A810-81BF-3D46-D122-75B567AD7FB3}"/>
              </a:ext>
            </a:extLst>
          </p:cNvPr>
          <p:cNvSpPr/>
          <p:nvPr/>
        </p:nvSpPr>
        <p:spPr>
          <a:xfrm>
            <a:off x="5276656" y="136846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C92F579B-2B3F-BD71-CDDE-E0E3E60E6414}"/>
              </a:ext>
            </a:extLst>
          </p:cNvPr>
          <p:cNvSpPr/>
          <p:nvPr/>
        </p:nvSpPr>
        <p:spPr>
          <a:xfrm>
            <a:off x="5280614" y="192998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017822D1-67E8-AA0E-E136-A2CC6C356091}"/>
              </a:ext>
            </a:extLst>
          </p:cNvPr>
          <p:cNvSpPr/>
          <p:nvPr/>
        </p:nvSpPr>
        <p:spPr>
          <a:xfrm>
            <a:off x="5272698" y="2498830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3E6CC38C-2008-E644-8260-4405C2BF9A5C}"/>
              </a:ext>
            </a:extLst>
          </p:cNvPr>
          <p:cNvSpPr/>
          <p:nvPr/>
        </p:nvSpPr>
        <p:spPr>
          <a:xfrm>
            <a:off x="5276656" y="3060345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8B31E519-5027-662A-B954-271B3BEE573B}"/>
              </a:ext>
            </a:extLst>
          </p:cNvPr>
          <p:cNvSpPr/>
          <p:nvPr/>
        </p:nvSpPr>
        <p:spPr>
          <a:xfrm>
            <a:off x="5927819" y="136846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D7F857C4-510F-D3C8-9000-74954F39A569}"/>
              </a:ext>
            </a:extLst>
          </p:cNvPr>
          <p:cNvSpPr/>
          <p:nvPr/>
        </p:nvSpPr>
        <p:spPr>
          <a:xfrm>
            <a:off x="5931777" y="192998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CCDBAF90-13ED-76D8-E58D-9AE94FDA1063}"/>
              </a:ext>
            </a:extLst>
          </p:cNvPr>
          <p:cNvSpPr/>
          <p:nvPr/>
        </p:nvSpPr>
        <p:spPr>
          <a:xfrm>
            <a:off x="5923861" y="2498830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F87F014A-C0F8-A853-50C4-7D571DA8D214}"/>
              </a:ext>
            </a:extLst>
          </p:cNvPr>
          <p:cNvSpPr/>
          <p:nvPr/>
        </p:nvSpPr>
        <p:spPr>
          <a:xfrm>
            <a:off x="5927819" y="3060345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F39A674E-3348-F3EA-057A-10B3EE3DB221}"/>
              </a:ext>
            </a:extLst>
          </p:cNvPr>
          <p:cNvSpPr/>
          <p:nvPr/>
        </p:nvSpPr>
        <p:spPr>
          <a:xfrm>
            <a:off x="6586898" y="136846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060FF5B9-E9F3-8D76-9C5E-155E90DF4E4E}"/>
              </a:ext>
            </a:extLst>
          </p:cNvPr>
          <p:cNvSpPr/>
          <p:nvPr/>
        </p:nvSpPr>
        <p:spPr>
          <a:xfrm>
            <a:off x="6590856" y="192998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94D30919-1B69-049F-97BD-594415F2FC87}"/>
              </a:ext>
            </a:extLst>
          </p:cNvPr>
          <p:cNvSpPr/>
          <p:nvPr/>
        </p:nvSpPr>
        <p:spPr>
          <a:xfrm>
            <a:off x="6582940" y="2498830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CD69C218-08E6-E6B2-8173-951B739FD0FA}"/>
              </a:ext>
            </a:extLst>
          </p:cNvPr>
          <p:cNvSpPr/>
          <p:nvPr/>
        </p:nvSpPr>
        <p:spPr>
          <a:xfrm>
            <a:off x="6586898" y="3060345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4C5BB174-F7BC-B2EB-DBDD-8141B396DC37}"/>
              </a:ext>
            </a:extLst>
          </p:cNvPr>
          <p:cNvSpPr/>
          <p:nvPr/>
        </p:nvSpPr>
        <p:spPr>
          <a:xfrm>
            <a:off x="7220252" y="136846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A187A95F-306D-D148-B62D-A619E0E2F339}"/>
              </a:ext>
            </a:extLst>
          </p:cNvPr>
          <p:cNvSpPr/>
          <p:nvPr/>
        </p:nvSpPr>
        <p:spPr>
          <a:xfrm>
            <a:off x="7224210" y="192998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79902168-E29F-1E37-43F3-3CD75BB35706}"/>
              </a:ext>
            </a:extLst>
          </p:cNvPr>
          <p:cNvSpPr/>
          <p:nvPr/>
        </p:nvSpPr>
        <p:spPr>
          <a:xfrm>
            <a:off x="7216294" y="2498830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Cube 33">
            <a:extLst>
              <a:ext uri="{FF2B5EF4-FFF2-40B4-BE49-F238E27FC236}">
                <a16:creationId xmlns:a16="http://schemas.microsoft.com/office/drawing/2014/main" id="{C0D10B6C-7944-0DA7-2C33-F0D93F6169DE}"/>
              </a:ext>
            </a:extLst>
          </p:cNvPr>
          <p:cNvSpPr/>
          <p:nvPr/>
        </p:nvSpPr>
        <p:spPr>
          <a:xfrm>
            <a:off x="7220252" y="3060345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BD49E8AF-BACC-7BA3-1089-25357AC7C57A}"/>
              </a:ext>
            </a:extLst>
          </p:cNvPr>
          <p:cNvSpPr/>
          <p:nvPr/>
        </p:nvSpPr>
        <p:spPr>
          <a:xfrm>
            <a:off x="7867460" y="136846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20521EED-7F8F-DDBE-2437-1F2AC968FF83}"/>
              </a:ext>
            </a:extLst>
          </p:cNvPr>
          <p:cNvSpPr/>
          <p:nvPr/>
        </p:nvSpPr>
        <p:spPr>
          <a:xfrm>
            <a:off x="7871418" y="192998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414AC501-268B-F206-CC8D-1F3BDB173A90}"/>
              </a:ext>
            </a:extLst>
          </p:cNvPr>
          <p:cNvSpPr/>
          <p:nvPr/>
        </p:nvSpPr>
        <p:spPr>
          <a:xfrm>
            <a:off x="7863502" y="2498830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Cube 37">
            <a:extLst>
              <a:ext uri="{FF2B5EF4-FFF2-40B4-BE49-F238E27FC236}">
                <a16:creationId xmlns:a16="http://schemas.microsoft.com/office/drawing/2014/main" id="{4681B21A-88CD-4C8A-6371-DA9B33D989E8}"/>
              </a:ext>
            </a:extLst>
          </p:cNvPr>
          <p:cNvSpPr/>
          <p:nvPr/>
        </p:nvSpPr>
        <p:spPr>
          <a:xfrm>
            <a:off x="7867460" y="3060345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589F821-DC42-F231-6183-4D0B449869B0}"/>
              </a:ext>
            </a:extLst>
          </p:cNvPr>
          <p:cNvSpPr txBox="1"/>
          <p:nvPr/>
        </p:nvSpPr>
        <p:spPr>
          <a:xfrm>
            <a:off x="5272698" y="3762804"/>
            <a:ext cx="41508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… lignes de … jetons</a:t>
            </a:r>
          </a:p>
          <a:p>
            <a:endParaRPr lang="fr-FR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E6E2BDCD-C4A5-CF6E-2262-CFA742E02FB2}"/>
              </a:ext>
            </a:extLst>
          </p:cNvPr>
          <p:cNvSpPr txBox="1"/>
          <p:nvPr/>
        </p:nvSpPr>
        <p:spPr>
          <a:xfrm>
            <a:off x="5885287" y="4305150"/>
            <a:ext cx="41508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… × … = …</a:t>
            </a:r>
          </a:p>
          <a:p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6DCC635C-52D4-EE63-B39B-022DF26D3572}"/>
              </a:ext>
            </a:extLst>
          </p:cNvPr>
          <p:cNvSpPr txBox="1"/>
          <p:nvPr/>
        </p:nvSpPr>
        <p:spPr>
          <a:xfrm>
            <a:off x="5208848" y="5231452"/>
            <a:ext cx="41508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… colonnes de … jetons</a:t>
            </a:r>
          </a:p>
          <a:p>
            <a:endParaRPr lang="fr-FR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96B95ABD-4682-E0C5-85FF-667BCB0CCEA0}"/>
              </a:ext>
            </a:extLst>
          </p:cNvPr>
          <p:cNvSpPr txBox="1"/>
          <p:nvPr/>
        </p:nvSpPr>
        <p:spPr>
          <a:xfrm>
            <a:off x="5857803" y="5853008"/>
            <a:ext cx="41508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… × … =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27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153883B-9178-4496-3067-080C8A75A9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980" y="3270814"/>
            <a:ext cx="2124146" cy="107202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B79345-1684-D8F4-9708-F691AB7FDF38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E6E4C4-B084-FCBE-BACD-033ECE52C32E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A6F0CD1-492E-6ED6-9DAB-3962D86FD3D8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4968DC7-6C0F-3536-CFFA-54C8F06FA769}"/>
              </a:ext>
            </a:extLst>
          </p:cNvPr>
          <p:cNvSpPr/>
          <p:nvPr/>
        </p:nvSpPr>
        <p:spPr>
          <a:xfrm>
            <a:off x="242090" y="1399046"/>
            <a:ext cx="3735549" cy="493063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E2E3260-E6CE-65DB-F5B0-DBA52C71F725}"/>
              </a:ext>
            </a:extLst>
          </p:cNvPr>
          <p:cNvSpPr txBox="1"/>
          <p:nvPr/>
        </p:nvSpPr>
        <p:spPr>
          <a:xfrm>
            <a:off x="1473299" y="5821847"/>
            <a:ext cx="1446177" cy="101566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04049C8D-E2E8-173E-065F-E86CF2BA56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36" y="1725872"/>
            <a:ext cx="2190798" cy="1105668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EB8CE123-B4BC-BADD-940F-764920EC6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636" y="267012"/>
            <a:ext cx="2746404" cy="57698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BBA7F703-56F9-4B75-C1EA-C661899A60C4}"/>
              </a:ext>
            </a:extLst>
          </p:cNvPr>
          <p:cNvSpPr/>
          <p:nvPr/>
        </p:nvSpPr>
        <p:spPr>
          <a:xfrm>
            <a:off x="5276656" y="136846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C38FE17E-CD47-D47B-34CB-C9D20A0A529B}"/>
              </a:ext>
            </a:extLst>
          </p:cNvPr>
          <p:cNvSpPr/>
          <p:nvPr/>
        </p:nvSpPr>
        <p:spPr>
          <a:xfrm>
            <a:off x="5280614" y="192998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A3E5B2ED-822D-D406-FB50-8ABE1A59EF6F}"/>
              </a:ext>
            </a:extLst>
          </p:cNvPr>
          <p:cNvSpPr/>
          <p:nvPr/>
        </p:nvSpPr>
        <p:spPr>
          <a:xfrm>
            <a:off x="5272698" y="2498830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790A5A59-47FC-D539-73F9-93E3787EE61A}"/>
              </a:ext>
            </a:extLst>
          </p:cNvPr>
          <p:cNvSpPr/>
          <p:nvPr/>
        </p:nvSpPr>
        <p:spPr>
          <a:xfrm>
            <a:off x="5276656" y="3060345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2351F1E3-39C3-5311-EB25-93D051A09B2E}"/>
              </a:ext>
            </a:extLst>
          </p:cNvPr>
          <p:cNvSpPr/>
          <p:nvPr/>
        </p:nvSpPr>
        <p:spPr>
          <a:xfrm>
            <a:off x="5927819" y="136846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3778B322-4672-292E-9213-0BDBD7A27A3A}"/>
              </a:ext>
            </a:extLst>
          </p:cNvPr>
          <p:cNvSpPr/>
          <p:nvPr/>
        </p:nvSpPr>
        <p:spPr>
          <a:xfrm>
            <a:off x="5931777" y="192998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64403508-0DFF-296D-911D-02FB650CFDD2}"/>
              </a:ext>
            </a:extLst>
          </p:cNvPr>
          <p:cNvSpPr/>
          <p:nvPr/>
        </p:nvSpPr>
        <p:spPr>
          <a:xfrm>
            <a:off x="5923861" y="2498830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88B05D8C-1813-3CCC-49D9-E173EF274D71}"/>
              </a:ext>
            </a:extLst>
          </p:cNvPr>
          <p:cNvSpPr/>
          <p:nvPr/>
        </p:nvSpPr>
        <p:spPr>
          <a:xfrm>
            <a:off x="5927819" y="3060345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0551BE2B-0D77-38C4-D96A-1E87AA5D1968}"/>
              </a:ext>
            </a:extLst>
          </p:cNvPr>
          <p:cNvSpPr/>
          <p:nvPr/>
        </p:nvSpPr>
        <p:spPr>
          <a:xfrm>
            <a:off x="6586898" y="136846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1017F136-CAD6-CCE0-3D6F-6DAACE4DA441}"/>
              </a:ext>
            </a:extLst>
          </p:cNvPr>
          <p:cNvSpPr/>
          <p:nvPr/>
        </p:nvSpPr>
        <p:spPr>
          <a:xfrm>
            <a:off x="6590856" y="192998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821FA3D6-B6DC-4364-7A95-386296E9BF49}"/>
              </a:ext>
            </a:extLst>
          </p:cNvPr>
          <p:cNvSpPr/>
          <p:nvPr/>
        </p:nvSpPr>
        <p:spPr>
          <a:xfrm>
            <a:off x="6582940" y="2498830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F601EBCD-556D-06DF-517C-D5F82334E823}"/>
              </a:ext>
            </a:extLst>
          </p:cNvPr>
          <p:cNvSpPr/>
          <p:nvPr/>
        </p:nvSpPr>
        <p:spPr>
          <a:xfrm>
            <a:off x="6586898" y="3060345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384B4537-34EF-86C0-88A9-0C075937050E}"/>
              </a:ext>
            </a:extLst>
          </p:cNvPr>
          <p:cNvSpPr/>
          <p:nvPr/>
        </p:nvSpPr>
        <p:spPr>
          <a:xfrm>
            <a:off x="7220252" y="136846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78EF18F7-DEF9-2DB6-D87B-D71B22FB386E}"/>
              </a:ext>
            </a:extLst>
          </p:cNvPr>
          <p:cNvSpPr/>
          <p:nvPr/>
        </p:nvSpPr>
        <p:spPr>
          <a:xfrm>
            <a:off x="7224210" y="192998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Cube 33">
            <a:extLst>
              <a:ext uri="{FF2B5EF4-FFF2-40B4-BE49-F238E27FC236}">
                <a16:creationId xmlns:a16="http://schemas.microsoft.com/office/drawing/2014/main" id="{8CC8BA27-7081-3B2E-EC53-DEE22DFCCF6A}"/>
              </a:ext>
            </a:extLst>
          </p:cNvPr>
          <p:cNvSpPr/>
          <p:nvPr/>
        </p:nvSpPr>
        <p:spPr>
          <a:xfrm>
            <a:off x="7216294" y="2498830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5AD7F98E-B8CF-2BD9-2E4E-27C353C8DC24}"/>
              </a:ext>
            </a:extLst>
          </p:cNvPr>
          <p:cNvSpPr/>
          <p:nvPr/>
        </p:nvSpPr>
        <p:spPr>
          <a:xfrm>
            <a:off x="7220252" y="3060345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F0F4CE39-39C6-B870-6E80-A78FDBE61687}"/>
              </a:ext>
            </a:extLst>
          </p:cNvPr>
          <p:cNvSpPr/>
          <p:nvPr/>
        </p:nvSpPr>
        <p:spPr>
          <a:xfrm>
            <a:off x="7867460" y="136846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93833152-1121-4355-D042-225CC49694BE}"/>
              </a:ext>
            </a:extLst>
          </p:cNvPr>
          <p:cNvSpPr/>
          <p:nvPr/>
        </p:nvSpPr>
        <p:spPr>
          <a:xfrm>
            <a:off x="7871418" y="192998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Cube 37">
            <a:extLst>
              <a:ext uri="{FF2B5EF4-FFF2-40B4-BE49-F238E27FC236}">
                <a16:creationId xmlns:a16="http://schemas.microsoft.com/office/drawing/2014/main" id="{700F1A0B-483A-2577-F627-EB105DE6F4A3}"/>
              </a:ext>
            </a:extLst>
          </p:cNvPr>
          <p:cNvSpPr/>
          <p:nvPr/>
        </p:nvSpPr>
        <p:spPr>
          <a:xfrm>
            <a:off x="7863502" y="2498830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F2924757-6CE2-15A6-BDD2-ED6E6226E18E}"/>
              </a:ext>
            </a:extLst>
          </p:cNvPr>
          <p:cNvSpPr/>
          <p:nvPr/>
        </p:nvSpPr>
        <p:spPr>
          <a:xfrm>
            <a:off x="7867460" y="3060345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5BBB02C4-FA4E-8056-9B21-A994E54190A9}"/>
              </a:ext>
            </a:extLst>
          </p:cNvPr>
          <p:cNvSpPr txBox="1"/>
          <p:nvPr/>
        </p:nvSpPr>
        <p:spPr>
          <a:xfrm>
            <a:off x="5231607" y="3809007"/>
            <a:ext cx="4085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4 lignes de 5 jetons</a:t>
            </a:r>
          </a:p>
          <a:p>
            <a:endParaRPr lang="fr-FR" sz="2800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E5609968-BC2E-6406-9F42-D1FC446DEB8B}"/>
              </a:ext>
            </a:extLst>
          </p:cNvPr>
          <p:cNvSpPr txBox="1"/>
          <p:nvPr/>
        </p:nvSpPr>
        <p:spPr>
          <a:xfrm>
            <a:off x="6046643" y="4364225"/>
            <a:ext cx="40851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4 × 5 = 20</a:t>
            </a:r>
          </a:p>
          <a:p>
            <a:endParaRPr lang="fr-FR" sz="2800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00A7D17-1044-C866-6E61-CEE1C61036BD}"/>
              </a:ext>
            </a:extLst>
          </p:cNvPr>
          <p:cNvSpPr txBox="1"/>
          <p:nvPr/>
        </p:nvSpPr>
        <p:spPr>
          <a:xfrm>
            <a:off x="5173738" y="4913547"/>
            <a:ext cx="4085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5 colonnes de 4 jetons</a:t>
            </a:r>
          </a:p>
          <a:p>
            <a:endParaRPr lang="fr-FR" sz="2800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4996E2E6-EADC-FF3D-10E0-68C557CB558E}"/>
              </a:ext>
            </a:extLst>
          </p:cNvPr>
          <p:cNvSpPr txBox="1"/>
          <p:nvPr/>
        </p:nvSpPr>
        <p:spPr>
          <a:xfrm>
            <a:off x="6056472" y="5318332"/>
            <a:ext cx="40851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5 × 4 = 20</a:t>
            </a:r>
          </a:p>
          <a:p>
            <a:endParaRPr lang="fr-FR" sz="2800" dirty="0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69384573-7E25-CB0D-1EDC-736EAA2CAE3C}"/>
              </a:ext>
            </a:extLst>
          </p:cNvPr>
          <p:cNvSpPr txBox="1"/>
          <p:nvPr/>
        </p:nvSpPr>
        <p:spPr>
          <a:xfrm>
            <a:off x="4710877" y="5901625"/>
            <a:ext cx="4085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4 × 5 = 5 × 4</a:t>
            </a:r>
          </a:p>
        </p:txBody>
      </p:sp>
    </p:spTree>
    <p:extLst>
      <p:ext uri="{BB962C8B-B14F-4D97-AF65-F5344CB8AC3E}">
        <p14:creationId xmlns:p14="http://schemas.microsoft.com/office/powerpoint/2010/main" val="342056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91AD7BC-BFCF-4921-8E47-D7344EA2BE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1277933" y="3429000"/>
            <a:ext cx="854935" cy="906690"/>
          </a:xfrm>
          <a:prstGeom prst="rect">
            <a:avLst/>
          </a:prstGeom>
          <a:ln w="28575"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A5CF65A-9E41-4830-BC05-9B9C056F92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2499673" y="3429000"/>
            <a:ext cx="854935" cy="906690"/>
          </a:xfrm>
          <a:prstGeom prst="rect">
            <a:avLst/>
          </a:prstGeom>
          <a:ln w="28575">
            <a:noFill/>
          </a:ln>
        </p:spPr>
      </p:pic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03981AAD-991B-82B2-7EBA-09D6313EE7C5}"/>
              </a:ext>
            </a:extLst>
          </p:cNvPr>
          <p:cNvSpPr/>
          <p:nvPr/>
        </p:nvSpPr>
        <p:spPr>
          <a:xfrm>
            <a:off x="242090" y="2123128"/>
            <a:ext cx="3735549" cy="4206551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128AAB2-3E53-CBBF-D236-85B2A778102A}"/>
              </a:ext>
            </a:extLst>
          </p:cNvPr>
          <p:cNvSpPr txBox="1"/>
          <p:nvPr/>
        </p:nvSpPr>
        <p:spPr>
          <a:xfrm>
            <a:off x="1473299" y="5821847"/>
            <a:ext cx="1446177" cy="101566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72ADFA4-3279-5A95-0C04-3EAA17485D1F}"/>
              </a:ext>
            </a:extLst>
          </p:cNvPr>
          <p:cNvCxnSpPr>
            <a:cxnSpLocks/>
          </p:cNvCxnSpPr>
          <p:nvPr/>
        </p:nvCxnSpPr>
        <p:spPr>
          <a:xfrm>
            <a:off x="4492171" y="245832"/>
            <a:ext cx="0" cy="64491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E55FD3D-8CF3-E6B2-FB7D-D16C907C5724}"/>
              </a:ext>
            </a:extLst>
          </p:cNvPr>
          <p:cNvSpPr/>
          <p:nvPr/>
        </p:nvSpPr>
        <p:spPr>
          <a:xfrm>
            <a:off x="-39915" y="366289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D68EDA-9B09-0209-AEBA-121C85243208}"/>
              </a:ext>
            </a:extLst>
          </p:cNvPr>
          <p:cNvSpPr/>
          <p:nvPr/>
        </p:nvSpPr>
        <p:spPr>
          <a:xfrm>
            <a:off x="8000647" y="359534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9892695-0FAD-D25F-E4E6-BE4780D0C21E}"/>
              </a:ext>
            </a:extLst>
          </p:cNvPr>
          <p:cNvSpPr txBox="1"/>
          <p:nvPr/>
        </p:nvSpPr>
        <p:spPr>
          <a:xfrm>
            <a:off x="769530" y="324651"/>
            <a:ext cx="380247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Dessine la monnaie manquante pour faire la somme demandée.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420B954-70B2-9A5A-4669-C264F4B4B761}"/>
              </a:ext>
            </a:extLst>
          </p:cNvPr>
          <p:cNvSpPr txBox="1"/>
          <p:nvPr/>
        </p:nvSpPr>
        <p:spPr>
          <a:xfrm>
            <a:off x="4572000" y="316152"/>
            <a:ext cx="334881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/>
              <a:t>Écris sous forme d’une multiplication.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CFC2571-F2C2-5FCD-4118-6C79AC1130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82" y="2333794"/>
            <a:ext cx="1973959" cy="99623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90DD8A9-973D-6B01-68A6-AD4E47C766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482" y="1407821"/>
            <a:ext cx="1717206" cy="263236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AE4909CB-DA56-9FF3-8B85-1E6A8684DB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887" y="1407821"/>
            <a:ext cx="1717206" cy="2632364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F21C1DFC-8EDE-B651-9D16-4DF527982FC4}"/>
              </a:ext>
            </a:extLst>
          </p:cNvPr>
          <p:cNvSpPr txBox="1"/>
          <p:nvPr/>
        </p:nvSpPr>
        <p:spPr>
          <a:xfrm>
            <a:off x="5747772" y="4143560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DDD7739-53B7-6D47-DAD6-65C54DDAADEB}"/>
              </a:ext>
            </a:extLst>
          </p:cNvPr>
          <p:cNvSpPr txBox="1"/>
          <p:nvPr/>
        </p:nvSpPr>
        <p:spPr>
          <a:xfrm>
            <a:off x="5747772" y="5390470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205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4/5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D4FF39F-F3D8-4864-7145-B8FB8DED440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864" y="4235313"/>
            <a:ext cx="758838" cy="75792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8EAA626-0CDF-A349-CA8A-8E30F34BF4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1093240" y="2903827"/>
            <a:ext cx="854935" cy="906690"/>
          </a:xfrm>
          <a:prstGeom prst="rect">
            <a:avLst/>
          </a:prstGeom>
          <a:ln w="28575"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96F007F-E7A2-CAA6-695E-56F83B7732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17" y="1709646"/>
            <a:ext cx="1973959" cy="99623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37C4BB9-1FC1-75E7-4EBE-6C04181814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2314980" y="2903827"/>
            <a:ext cx="854935" cy="906690"/>
          </a:xfrm>
          <a:prstGeom prst="rect">
            <a:avLst/>
          </a:prstGeom>
          <a:ln w="28575"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F6854D6-1BEE-DD66-7F4C-C5DCD2A03F01}"/>
              </a:ext>
            </a:extLst>
          </p:cNvPr>
          <p:cNvSpPr/>
          <p:nvPr/>
        </p:nvSpPr>
        <p:spPr>
          <a:xfrm>
            <a:off x="144329" y="87497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AF2205-BE83-7A3C-62AB-30326D521EFD}"/>
              </a:ext>
            </a:extLst>
          </p:cNvPr>
          <p:cNvSpPr/>
          <p:nvPr/>
        </p:nvSpPr>
        <p:spPr>
          <a:xfrm>
            <a:off x="7911842" y="87497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D1CE9B4-5CB4-4E8F-B44D-792EA4DF0F03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826F543A-A2D5-9B72-CD01-D76F57C807F5}"/>
              </a:ext>
            </a:extLst>
          </p:cNvPr>
          <p:cNvSpPr/>
          <p:nvPr/>
        </p:nvSpPr>
        <p:spPr>
          <a:xfrm>
            <a:off x="242090" y="1399046"/>
            <a:ext cx="3735549" cy="493063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5A98CF6-F5F3-D908-8C91-FEEA1DF099E9}"/>
              </a:ext>
            </a:extLst>
          </p:cNvPr>
          <p:cNvSpPr txBox="1"/>
          <p:nvPr/>
        </p:nvSpPr>
        <p:spPr>
          <a:xfrm>
            <a:off x="1473299" y="5821847"/>
            <a:ext cx="1446177" cy="101566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sp>
        <p:nvSpPr>
          <p:cNvPr id="6" name="Titre 3">
            <a:extLst>
              <a:ext uri="{FF2B5EF4-FFF2-40B4-BE49-F238E27FC236}">
                <a16:creationId xmlns:a16="http://schemas.microsoft.com/office/drawing/2014/main" id="{52613E4F-671A-EAC4-514A-973F2D810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636" y="267012"/>
            <a:ext cx="2746404" cy="57698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54BEB94-6460-7851-5705-8AA20731E5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482" y="1407821"/>
            <a:ext cx="1717206" cy="263236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C287994-6F0A-D53A-8F51-CD3D54DD7E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887" y="1407821"/>
            <a:ext cx="1717206" cy="2632364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06079DF8-B0AD-9769-BED7-408189F08116}"/>
              </a:ext>
            </a:extLst>
          </p:cNvPr>
          <p:cNvSpPr txBox="1"/>
          <p:nvPr/>
        </p:nvSpPr>
        <p:spPr>
          <a:xfrm>
            <a:off x="5531580" y="4439242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4 × 3 = 12</a:t>
            </a:r>
          </a:p>
          <a:p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FBBBCA0-219D-1F07-3CD3-072C465062FD}"/>
              </a:ext>
            </a:extLst>
          </p:cNvPr>
          <p:cNvSpPr txBox="1"/>
          <p:nvPr/>
        </p:nvSpPr>
        <p:spPr>
          <a:xfrm>
            <a:off x="5590249" y="5382154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3 × 4 = 12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65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</TotalTime>
  <Words>285</Words>
  <Application>Microsoft Office PowerPoint</Application>
  <PresentationFormat>Affichage à l'écran (4:3)</PresentationFormat>
  <Paragraphs>84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Wingdings 3</vt:lpstr>
      <vt:lpstr>Thème Office</vt:lpstr>
      <vt:lpstr>Présentation PowerPoint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47</cp:revision>
  <dcterms:created xsi:type="dcterms:W3CDTF">2023-05-24T12:52:04Z</dcterms:created>
  <dcterms:modified xsi:type="dcterms:W3CDTF">2025-07-20T12:34:29Z</dcterms:modified>
</cp:coreProperties>
</file>